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76" r:id="rId3"/>
    <p:sldId id="256" r:id="rId4"/>
    <p:sldId id="257" r:id="rId5"/>
    <p:sldId id="260" r:id="rId6"/>
    <p:sldId id="263" r:id="rId7"/>
    <p:sldId id="261" r:id="rId8"/>
    <p:sldId id="262" r:id="rId9"/>
    <p:sldId id="264" r:id="rId10"/>
    <p:sldId id="265" r:id="rId11"/>
    <p:sldId id="272" r:id="rId12"/>
    <p:sldId id="275" r:id="rId13"/>
    <p:sldId id="271" r:id="rId14"/>
    <p:sldId id="273" r:id="rId15"/>
    <p:sldId id="274" r:id="rId16"/>
    <p:sldId id="266" r:id="rId17"/>
    <p:sldId id="267" r:id="rId18"/>
    <p:sldId id="268" r:id="rId19"/>
    <p:sldId id="269" r:id="rId20"/>
    <p:sldId id="270" r:id="rId21"/>
    <p:sldId id="277" r:id="rId22"/>
    <p:sldId id="278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ejirose kulangara" initials="bk" lastIdx="1" clrIdx="0">
    <p:extLst>
      <p:ext uri="{19B8F6BF-5375-455C-9EA6-DF929625EA0E}">
        <p15:presenceInfo xmlns:p15="http://schemas.microsoft.com/office/powerpoint/2012/main" userId="a0d43d119162745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7-27T19:30:23.972" idx="1">
    <p:pos x="10" y="10"/>
    <p:text/>
    <p:extLst>
      <p:ext uri="{C676402C-5697-4E1C-873F-D02D1690AC5C}">
        <p15:threadingInfo xmlns:p15="http://schemas.microsoft.com/office/powerpoint/2012/main" timeZoneBias="420"/>
      </p:ext>
    </p:extLst>
  </p:cm>
</p:cmLst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DF682-2036-46A8-9BA2-25111E11A6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F6994C-A27E-4586-941D-768BEFE177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A0D1E3-60D3-49E2-8BC1-EEAC8177C6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1340F-7605-4E49-9EDD-6D6AA5D45CAA}" type="datetimeFigureOut">
              <a:rPr lang="en-US" smtClean="0"/>
              <a:t>7/28/2020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C27D58-C314-4C9D-B704-88F94A0E3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2DF1A9-3D27-485F-A4C1-1084A589C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C2218-BCD2-451E-BC5C-875A45BB5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3245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89EF1-2E2B-4730-84E5-26C974595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3C5E58-866A-4E7D-A241-B48CB29E77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F5FB5D-CAB7-463C-B62C-461B74327C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1340F-7605-4E49-9EDD-6D6AA5D45CAA}" type="datetimeFigureOut">
              <a:rPr lang="en-US" smtClean="0"/>
              <a:t>7/28/2020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3A060F-00B5-4050-B8AE-EA6EE342A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EB5024-2AA9-4186-B3EC-FD5D7872B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C2218-BCD2-451E-BC5C-875A45BB5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3791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9000FF-2FA8-4C13-93CD-1B339689DB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2890E0-7426-4FB0-927E-2D4ED8F3BB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65AB49-59D2-4561-A3BD-98EEC5F410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1340F-7605-4E49-9EDD-6D6AA5D45CAA}" type="datetimeFigureOut">
              <a:rPr lang="en-US" smtClean="0"/>
              <a:t>7/28/2020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37F932-1098-4BDA-81DD-0D3F16641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989664-2580-46A8-B865-ECEBFC843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C2218-BCD2-451E-BC5C-875A45BB5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618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8C386-3A08-4B39-8774-3AF8C6D14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A9E59-8B8E-4E8D-B49A-C831C3B78A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927BA6-B821-42E4-A00A-1CCE31009A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1340F-7605-4E49-9EDD-6D6AA5D45CAA}" type="datetimeFigureOut">
              <a:rPr lang="en-US" smtClean="0"/>
              <a:t>7/28/2020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2678F8-EAB4-462D-A95F-284417A48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134C35-5559-4CAD-9555-C01D98DF6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C2218-BCD2-451E-BC5C-875A45BB5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8671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5A9E29-F43C-4AF2-8E34-BA0CFB73F8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493A05-1DBE-4D04-B67E-D4CB25E7E5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A37574-51C7-49C5-BD12-5256B0B9A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1340F-7605-4E49-9EDD-6D6AA5D45CAA}" type="datetimeFigureOut">
              <a:rPr lang="en-US" smtClean="0"/>
              <a:t>7/28/2020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AEB5EE-6D48-4C44-9B3B-6A3270CCF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19B9B9-B819-4E34-80FD-8DF6C0A507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C2218-BCD2-451E-BC5C-875A45BB5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645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842DF-E7E4-461A-B3B4-E1695CCE4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AE5B94-05C8-4343-8562-979DF2A2B6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A16FD5-1D42-45A3-891A-58F349BC14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0E5174-C799-461C-BD35-E6086F9301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1340F-7605-4E49-9EDD-6D6AA5D45CAA}" type="datetimeFigureOut">
              <a:rPr lang="en-US" smtClean="0"/>
              <a:t>7/28/2020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2FEE98-58EB-4AE2-B00B-06029297B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DA654C-BF9C-48D5-907B-06C1DD079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C2218-BCD2-451E-BC5C-875A45BB5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0675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84999-4F19-4DFE-80CB-9C25F778DF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2ACBAD-81AF-4DE8-A9B6-80ED0B822A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A49BA9-E2CC-4220-839C-476F4107DE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457204D-71ED-4C5D-855F-4131A9DD3B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9FD260-059C-4BE3-AA66-0AC4902E60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4CA386-D7B1-47CB-A446-83554A783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1340F-7605-4E49-9EDD-6D6AA5D45CAA}" type="datetimeFigureOut">
              <a:rPr lang="en-US" smtClean="0"/>
              <a:t>7/28/2020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0F6664E-1766-4317-A819-712F4E42B7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4DD877D-647A-4537-9AFB-039BF33E3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C2218-BCD2-451E-BC5C-875A45BB5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8161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48B8A-F237-4A87-B5D6-7558B94A3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C672443-A6DC-4373-8910-151E8D5D7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1340F-7605-4E49-9EDD-6D6AA5D45CAA}" type="datetimeFigureOut">
              <a:rPr lang="en-US" smtClean="0"/>
              <a:t>7/28/2020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E53D24-82FC-4ADC-8D3C-D5549EEE9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358C4C-26B7-4B2B-85D2-004045110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C2218-BCD2-451E-BC5C-875A45BB5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0277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12782A-91F5-4F85-A670-736525D205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1340F-7605-4E49-9EDD-6D6AA5D45CAA}" type="datetimeFigureOut">
              <a:rPr lang="en-US" smtClean="0"/>
              <a:t>7/28/2020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22B71D-E047-4A46-A35A-4A111728CF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7EF5DD-BA47-4567-BB72-773881A72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C2218-BCD2-451E-BC5C-875A45BB5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6872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C5774-C69D-49F2-B7AB-3AD3FC0B50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CF047A-F19B-4457-A9E1-95A735089F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C97C88-2811-49B8-B0DE-3BC2674C0E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6E59B3-AFD1-41D6-A5E7-6988996EA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1340F-7605-4E49-9EDD-6D6AA5D45CAA}" type="datetimeFigureOut">
              <a:rPr lang="en-US" smtClean="0"/>
              <a:t>7/28/2020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E1884B-1F1A-4B96-ACD5-33B836E9B5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7E6CD3-833F-46B6-A5DC-B6DEF9039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C2218-BCD2-451E-BC5C-875A45BB5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3533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B5F2E-ED85-49E4-84BC-202E58B7C5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BF2E992-7868-4B6F-9053-0F2F61D76E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BD1810-8BA9-4021-A048-4596D6BC4D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1F8FB3-1F04-446D-B5E1-F0FBE23E3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1340F-7605-4E49-9EDD-6D6AA5D45CAA}" type="datetimeFigureOut">
              <a:rPr lang="en-US" smtClean="0"/>
              <a:t>7/28/2020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9505E2-1D76-4BD6-880F-65B659B7A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C6533-9965-4605-9538-B0C304F3D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C2218-BCD2-451E-BC5C-875A45BB5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5698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3692A5-A90E-455C-9D90-670F988F96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09AC8E-5FCB-452E-B143-8636AC477F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A7B4CD-52FA-4174-8B78-BABC535B93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B1340F-7605-4E49-9EDD-6D6AA5D45CAA}" type="datetimeFigureOut">
              <a:rPr lang="en-US" smtClean="0"/>
              <a:t>7/28/2020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61F86-AC13-4956-BA48-10457CD097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E0494D-3D70-4C89-8B82-E879766BEE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0C2218-BCD2-451E-BC5C-875A45BB5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4581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6" Type="http://schemas.openxmlformats.org/officeDocument/2006/relationships/hyperlink" Target="https://creativecommons.org/licenses/by-sa/3.0/" TargetMode="External"/><Relationship Id="rId5" Type="http://schemas.openxmlformats.org/officeDocument/2006/relationships/image" Target="../media/image2.jpeg"/><Relationship Id="rId4" Type="http://schemas.openxmlformats.org/officeDocument/2006/relationships/hyperlink" Target="https://commons.wikimedia.org/wiki/File:Green_Beacon_Brewing_Company_08.jpg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Relationship Id="rId4" Type="http://schemas.openxmlformats.org/officeDocument/2006/relationships/comments" Target="../comments/commen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nbwa.org/resources/industry-fast-facts#:~:text=Based%20on%20beer%20shipment%20data,and%20considered%20legal%20drinking%20age.html" TargetMode="External"/><Relationship Id="rId3" Type="http://schemas.openxmlformats.org/officeDocument/2006/relationships/hyperlink" Target="https://googles.p.rapidapi.com/breweries" TargetMode="External"/><Relationship Id="rId7" Type="http://schemas.openxmlformats.org/officeDocument/2006/relationships/hyperlink" Target="https://sandbox-api.brewerydb.com/v2/breweries" TargetMode="External"/><Relationship Id="rId2" Type="http://schemas.openxmlformats.org/officeDocument/2006/relationships/hyperlink" Target="https://maps.googleapis.com/maps/api/geocode/json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maps.googleapis.com/maps/api/place/nearbysearch/json" TargetMode="External"/><Relationship Id="rId5" Type="http://schemas.openxmlformats.org/officeDocument/2006/relationships/hyperlink" Target="https://www.kaggle.com/" TargetMode="External"/><Relationship Id="rId4" Type="http://schemas.openxmlformats.org/officeDocument/2006/relationships/hyperlink" Target="https://api.openbrewerydb.org/breweries" TargetMode="External"/><Relationship Id="rId9" Type="http://schemas.openxmlformats.org/officeDocument/2006/relationships/hyperlink" Target="https://maps.googleapis.com/maps/api/place/textsearch/json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27BDFED6-6E33-4606-AFE2-886ADB1C0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10" descr="A large room&#10;&#10;Description automatically generated">
            <a:extLst>
              <a:ext uri="{FF2B5EF4-FFF2-40B4-BE49-F238E27FC236}">
                <a16:creationId xmlns:a16="http://schemas.microsoft.com/office/drawing/2014/main" id="{6C014A71-360C-49AA-B889-31C734AAECD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5690" r="-1" b="30096"/>
          <a:stretch/>
        </p:blipFill>
        <p:spPr>
          <a:xfrm>
            <a:off x="4547937" y="-5"/>
            <a:ext cx="7644062" cy="3681406"/>
          </a:xfrm>
          <a:prstGeom prst="rect">
            <a:avLst/>
          </a:prstGeom>
        </p:spPr>
      </p:pic>
      <p:pic>
        <p:nvPicPr>
          <p:cNvPr id="4" name="Picture 3" descr="A close up of a piece of paper with a pencil laying on top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030" r="-1" b="13091"/>
          <a:stretch/>
        </p:blipFill>
        <p:spPr>
          <a:xfrm>
            <a:off x="4547938" y="3681409"/>
            <a:ext cx="7644062" cy="3176595"/>
          </a:xfrm>
          <a:prstGeom prst="rect">
            <a:avLst/>
          </a:prstGeom>
        </p:spPr>
      </p:pic>
      <p:sp>
        <p:nvSpPr>
          <p:cNvPr id="25" name="Rectangle 18">
            <a:extLst>
              <a:ext uri="{FF2B5EF4-FFF2-40B4-BE49-F238E27FC236}">
                <a16:creationId xmlns:a16="http://schemas.microsoft.com/office/drawing/2014/main" id="{890DEF05-784E-4B61-89E4-04C4ECF4E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6000">
                <a:schemeClr val="tx1">
                  <a:lumMod val="95000"/>
                  <a:lumOff val="5000"/>
                </a:schemeClr>
              </a:gs>
              <a:gs pos="81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115219"/>
            <a:ext cx="5395912" cy="2387600"/>
          </a:xfrm>
          <a:scene3d>
            <a:camera prst="orthographicFront"/>
            <a:lightRig rig="threePt" dir="t"/>
          </a:scene3d>
        </p:spPr>
        <p:txBody>
          <a:bodyPr>
            <a:normAutofit/>
          </a:bodyPr>
          <a:lstStyle/>
          <a:p>
            <a:pPr algn="l"/>
            <a:r>
              <a:rPr lang="en-US" sz="5000" b="1">
                <a:solidFill>
                  <a:schemeClr val="bg1"/>
                </a:solidFill>
              </a:rPr>
              <a:t>Brewpedia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902075"/>
            <a:ext cx="5395912" cy="1655762"/>
          </a:xfrm>
        </p:spPr>
        <p:txBody>
          <a:bodyPr>
            <a:normAutofit/>
          </a:bodyPr>
          <a:lstStyle/>
          <a:p>
            <a:pPr algn="l"/>
            <a:r>
              <a:rPr lang="en-US" sz="2000" b="1">
                <a:solidFill>
                  <a:schemeClr val="bg1"/>
                </a:solidFill>
              </a:rPr>
              <a:t>Ashish Desai</a:t>
            </a:r>
          </a:p>
          <a:p>
            <a:pPr algn="l"/>
            <a:r>
              <a:rPr lang="en-US" sz="2000" b="1">
                <a:solidFill>
                  <a:schemeClr val="bg1"/>
                </a:solidFill>
              </a:rPr>
              <a:t>Bejirose K. Stanly</a:t>
            </a:r>
          </a:p>
          <a:p>
            <a:pPr algn="l"/>
            <a:r>
              <a:rPr lang="en-US" sz="2000" b="1">
                <a:solidFill>
                  <a:schemeClr val="bg1"/>
                </a:solidFill>
              </a:rPr>
              <a:t>Poonam Kushwaha</a:t>
            </a:r>
          </a:p>
          <a:p>
            <a:pPr algn="l"/>
            <a:r>
              <a:rPr lang="en-US" sz="2000" b="1">
                <a:solidFill>
                  <a:schemeClr val="bg1"/>
                </a:solidFill>
              </a:rPr>
              <a:t>Renee Gillmore</a:t>
            </a:r>
          </a:p>
        </p:txBody>
      </p:sp>
      <p:cxnSp>
        <p:nvCxnSpPr>
          <p:cNvPr id="26" name="Straight Connector 20">
            <a:extLst>
              <a:ext uri="{FF2B5EF4-FFF2-40B4-BE49-F238E27FC236}">
                <a16:creationId xmlns:a16="http://schemas.microsoft.com/office/drawing/2014/main" id="{C41BAEC7-F7B0-4224-8B18-8F74B7D87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3681408"/>
            <a:ext cx="1135379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E2106FE-E262-42F8-8EC5-20E592884715}"/>
              </a:ext>
            </a:extLst>
          </p:cNvPr>
          <p:cNvSpPr txBox="1"/>
          <p:nvPr/>
        </p:nvSpPr>
        <p:spPr>
          <a:xfrm>
            <a:off x="9884957" y="3481346"/>
            <a:ext cx="2307042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4" tooltip="https://commons.wikimedia.org/wiki/File:Green_Beacon_Brewing_Company_08.jpg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6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1439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4ECDE7A-6944-466D-8FFE-149A29BA6B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3420082-9415-44EC-802E-C77D71D59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55A52C45-1FCB-4636-A80F-2849B8226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D39689-5244-4837-B924-F4F3ABA53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b="1"/>
              <a:t>Jupyter Pandas WIDGETS [Cont’d]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68EB4DD-3704-43AD-92B3-C4E0C6EA92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7079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BE2C219-6E78-8A41-9D30-F91D958CB1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0118" b="2"/>
          <a:stretch/>
        </p:blipFill>
        <p:spPr>
          <a:xfrm>
            <a:off x="908304" y="2478024"/>
            <a:ext cx="6009855" cy="3694176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3AF10E-AE42-4941-BBB9-CB09AF9A2B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411453" y="2478024"/>
            <a:ext cx="3872243" cy="36941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800"/>
              <a:t>Sliders for map zoom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800"/>
              <a:t>import ipywidgets as widgets</a:t>
            </a:r>
          </a:p>
        </p:txBody>
      </p:sp>
    </p:spTree>
    <p:extLst>
      <p:ext uri="{BB962C8B-B14F-4D97-AF65-F5344CB8AC3E}">
        <p14:creationId xmlns:p14="http://schemas.microsoft.com/office/powerpoint/2010/main" val="15741323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39689-5244-4837-B924-F4F3ABA53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10515598" cy="776796"/>
          </a:xfrm>
          <a:solidFill>
            <a:schemeClr val="accent1">
              <a:lumMod val="20000"/>
              <a:lumOff val="80000"/>
            </a:schemeClr>
          </a:solidFill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400" b="1" dirty="0"/>
              <a:t>Jupyter Matplotlib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3817FA0-49E3-E149-88C7-59099B7C4C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3502" y="1484884"/>
            <a:ext cx="3136900" cy="4546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992003F-D267-CF43-9D3B-3A368AE42434}"/>
              </a:ext>
            </a:extLst>
          </p:cNvPr>
          <p:cNvSpPr txBox="1"/>
          <p:nvPr/>
        </p:nvSpPr>
        <p:spPr>
          <a:xfrm>
            <a:off x="1267968" y="1780032"/>
            <a:ext cx="6116418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Retrieved country list from global breweries data and</a:t>
            </a:r>
          </a:p>
          <a:p>
            <a:r>
              <a:rPr lang="en-US" dirty="0"/>
              <a:t>Loaded them into a list for </a:t>
            </a:r>
            <a:r>
              <a:rPr lang="en-US" u="sng" dirty="0"/>
              <a:t>drop-down selection </a:t>
            </a:r>
            <a:r>
              <a:rPr lang="en-US" dirty="0"/>
              <a:t>so we </a:t>
            </a:r>
          </a:p>
          <a:p>
            <a:r>
              <a:rPr lang="en-US" dirty="0"/>
              <a:t>Can run report on top brew style by country</a:t>
            </a:r>
          </a:p>
          <a:p>
            <a:endParaRPr lang="en-US" dirty="0"/>
          </a:p>
          <a:p>
            <a:r>
              <a:rPr lang="en-US" dirty="0"/>
              <a:t>Used </a:t>
            </a:r>
            <a:r>
              <a:rPr lang="en-US" u="sng" dirty="0"/>
              <a:t>functions</a:t>
            </a:r>
            <a:r>
              <a:rPr lang="en-US" dirty="0"/>
              <a:t> to get top brew styles and plot for each country</a:t>
            </a:r>
          </a:p>
          <a:p>
            <a:endParaRPr lang="en-US" dirty="0"/>
          </a:p>
          <a:p>
            <a:r>
              <a:rPr lang="en-US" b="1" i="1" dirty="0"/>
              <a:t>American IPA</a:t>
            </a:r>
            <a:r>
              <a:rPr lang="en-US" dirty="0"/>
              <a:t> was surprisingly most common in many countries</a:t>
            </a:r>
          </a:p>
          <a:p>
            <a:r>
              <a:rPr lang="en-US" dirty="0"/>
              <a:t>except in Germany and Belgium which makes sense given the </a:t>
            </a:r>
          </a:p>
          <a:p>
            <a:r>
              <a:rPr lang="en-US" dirty="0"/>
              <a:t>history in brewing.</a:t>
            </a:r>
          </a:p>
          <a:p>
            <a:endParaRPr lang="en-US" dirty="0"/>
          </a:p>
          <a:p>
            <a:r>
              <a:rPr lang="en-US" b="1" dirty="0">
                <a:solidFill>
                  <a:srgbClr val="C00000"/>
                </a:solidFill>
              </a:rPr>
              <a:t>What country would you like to look at</a:t>
            </a:r>
            <a:r>
              <a:rPr lang="en-US" dirty="0">
                <a:solidFill>
                  <a:srgbClr val="C00000"/>
                </a:solidFill>
              </a:rPr>
              <a:t>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45802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39689-5244-4837-B924-F4F3ABA53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10515598" cy="776796"/>
          </a:xfrm>
          <a:solidFill>
            <a:schemeClr val="accent1">
              <a:lumMod val="20000"/>
              <a:lumOff val="80000"/>
            </a:schemeClr>
          </a:solidFill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400" b="1"/>
              <a:t>Search By Beer Name or Brewery</a:t>
            </a:r>
            <a:endParaRPr lang="en-US" sz="4400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7ECC75F-7F2C-A14F-9445-CF95E464A0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88" y="1430528"/>
            <a:ext cx="7622179" cy="228803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E394EC2-6975-084C-8328-3DF57EF32B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7660" y="4147312"/>
            <a:ext cx="6870700" cy="19812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5DAD27E-EE00-4878-9F86-2F4276578340}"/>
              </a:ext>
            </a:extLst>
          </p:cNvPr>
          <p:cNvSpPr txBox="1"/>
          <p:nvPr/>
        </p:nvSpPr>
        <p:spPr>
          <a:xfrm>
            <a:off x="1092999" y="4909351"/>
            <a:ext cx="31426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C00000"/>
                </a:solidFill>
              </a:rPr>
              <a:t>What beer/brewery name would you like to search for?</a:t>
            </a:r>
            <a:endParaRPr lang="en-US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01909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35D61A1-8484-4749-8AD0-A3455E0753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D39689-5244-4837-B924-F4F3ABA53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b="1"/>
              <a:t>Brewery Bar Plot By Country</a:t>
            </a:r>
          </a:p>
        </p:txBody>
      </p:sp>
      <p:sp>
        <p:nvSpPr>
          <p:cNvPr id="10" name="Rounded Rectangle 5">
            <a:extLst>
              <a:ext uri="{FF2B5EF4-FFF2-40B4-BE49-F238E27FC236}">
                <a16:creationId xmlns:a16="http://schemas.microsoft.com/office/drawing/2014/main" id="{1447903E-2B66-479D-959B-F2EBB2CC90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1828801"/>
            <a:ext cx="10515600" cy="436245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6613CBC-45C5-6F44-97DA-76E301A3E9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408" r="1" b="2440"/>
          <a:stretch/>
        </p:blipFill>
        <p:spPr>
          <a:xfrm>
            <a:off x="1158240" y="2149222"/>
            <a:ext cx="9875520" cy="3721608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2291355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D35D61A1-8484-4749-8AD0-A3455E0753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D39689-5244-4837-B924-F4F3ABA53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b="1"/>
              <a:t>Most Beer Style for Belgium</a:t>
            </a:r>
          </a:p>
        </p:txBody>
      </p:sp>
      <p:sp>
        <p:nvSpPr>
          <p:cNvPr id="15" name="Rounded Rectangle 5">
            <a:extLst>
              <a:ext uri="{FF2B5EF4-FFF2-40B4-BE49-F238E27FC236}">
                <a16:creationId xmlns:a16="http://schemas.microsoft.com/office/drawing/2014/main" id="{1447903E-2B66-479D-959B-F2EBB2CC90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1828801"/>
            <a:ext cx="10515600" cy="436245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C24F657-BE37-6846-B882-DF74F7C6A5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426" r="1" b="15427"/>
          <a:stretch/>
        </p:blipFill>
        <p:spPr>
          <a:xfrm>
            <a:off x="1158240" y="2149222"/>
            <a:ext cx="9875520" cy="3721608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7739902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D35D61A1-8484-4749-8AD0-A3455E0753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D39689-5244-4837-B924-F4F3ABA53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b="1"/>
              <a:t>Most Beer Style for Germany</a:t>
            </a:r>
          </a:p>
        </p:txBody>
      </p:sp>
      <p:sp>
        <p:nvSpPr>
          <p:cNvPr id="18" name="Rounded Rectangle 5">
            <a:extLst>
              <a:ext uri="{FF2B5EF4-FFF2-40B4-BE49-F238E27FC236}">
                <a16:creationId xmlns:a16="http://schemas.microsoft.com/office/drawing/2014/main" id="{1447903E-2B66-479D-959B-F2EBB2CC90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1828801"/>
            <a:ext cx="10515600" cy="436245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C1497B-B544-3948-A60C-635D299BC4B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559" r="1" b="14467"/>
          <a:stretch/>
        </p:blipFill>
        <p:spPr>
          <a:xfrm>
            <a:off x="1158240" y="2149222"/>
            <a:ext cx="9875520" cy="3721608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8436875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D35D61A1-8484-4749-8AD0-A3455E0753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D39689-5244-4837-B924-F4F3ABA53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b="1" dirty="0"/>
              <a:t>Number of Breweries By US States - 2019</a:t>
            </a:r>
            <a:endParaRPr lang="en-US" sz="4400" b="1"/>
          </a:p>
        </p:txBody>
      </p:sp>
      <p:sp>
        <p:nvSpPr>
          <p:cNvPr id="14" name="Rounded Rectangle 5">
            <a:extLst>
              <a:ext uri="{FF2B5EF4-FFF2-40B4-BE49-F238E27FC236}">
                <a16:creationId xmlns:a16="http://schemas.microsoft.com/office/drawing/2014/main" id="{1447903E-2B66-479D-959B-F2EBB2CC90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1828801"/>
            <a:ext cx="10515600" cy="436245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B18609C-63B1-F949-826B-AA8B499070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624" r="1" b="2729"/>
          <a:stretch/>
        </p:blipFill>
        <p:spPr>
          <a:xfrm>
            <a:off x="1158240" y="2149222"/>
            <a:ext cx="9875520" cy="3721608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4697522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35D61A1-8484-4749-8AD0-A3455E0753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D39689-5244-4837-B924-F4F3ABA53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b="1" dirty="0"/>
              <a:t>US Cities With Most Breweries</a:t>
            </a:r>
            <a:endParaRPr lang="en-US" sz="4400" b="1"/>
          </a:p>
        </p:txBody>
      </p:sp>
      <p:sp>
        <p:nvSpPr>
          <p:cNvPr id="10" name="Rounded Rectangle 5">
            <a:extLst>
              <a:ext uri="{FF2B5EF4-FFF2-40B4-BE49-F238E27FC236}">
                <a16:creationId xmlns:a16="http://schemas.microsoft.com/office/drawing/2014/main" id="{1447903E-2B66-479D-959B-F2EBB2CC90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1828801"/>
            <a:ext cx="10515600" cy="436245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1C397B1-E15E-7A47-A33F-E567FED066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299" r="1" b="3399"/>
          <a:stretch/>
        </p:blipFill>
        <p:spPr>
          <a:xfrm>
            <a:off x="1158240" y="2149222"/>
            <a:ext cx="9875520" cy="3721608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1078433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35D61A1-8484-4749-8AD0-A3455E0753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D39689-5244-4837-B924-F4F3ABA53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b="1" dirty="0"/>
              <a:t>Most Brewed Beer Style</a:t>
            </a:r>
            <a:endParaRPr lang="en-US" sz="4400" b="1"/>
          </a:p>
        </p:txBody>
      </p:sp>
      <p:sp>
        <p:nvSpPr>
          <p:cNvPr id="10" name="Rounded Rectangle 5">
            <a:extLst>
              <a:ext uri="{FF2B5EF4-FFF2-40B4-BE49-F238E27FC236}">
                <a16:creationId xmlns:a16="http://schemas.microsoft.com/office/drawing/2014/main" id="{1447903E-2B66-479D-959B-F2EBB2CC90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1828801"/>
            <a:ext cx="10515600" cy="436245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D5F4B76-F487-2A41-B6B1-2D361B4FC8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300" r="1" b="15586"/>
          <a:stretch/>
        </p:blipFill>
        <p:spPr>
          <a:xfrm>
            <a:off x="1158240" y="2149222"/>
            <a:ext cx="9875520" cy="3721608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532006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35D61A1-8484-4749-8AD0-A3455E0753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D39689-5244-4837-B924-F4F3ABA53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b="1"/>
              <a:t>Beer with Highest ABV</a:t>
            </a:r>
          </a:p>
        </p:txBody>
      </p:sp>
      <p:sp>
        <p:nvSpPr>
          <p:cNvPr id="11" name="Rounded Rectangle 5">
            <a:extLst>
              <a:ext uri="{FF2B5EF4-FFF2-40B4-BE49-F238E27FC236}">
                <a16:creationId xmlns:a16="http://schemas.microsoft.com/office/drawing/2014/main" id="{1447903E-2B66-479D-959B-F2EBB2CC90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1828801"/>
            <a:ext cx="10515600" cy="436245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86D1D8-9A61-504D-A613-4E6F408C0F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752" r="1" b="17375"/>
          <a:stretch/>
        </p:blipFill>
        <p:spPr>
          <a:xfrm>
            <a:off x="1158240" y="2149222"/>
            <a:ext cx="9875520" cy="3721608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7612536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D6CDB20-394C-4D51-9C5B-8751E2133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Rounded Rectangle 3">
            <a:extLst>
              <a:ext uri="{FF2B5EF4-FFF2-40B4-BE49-F238E27FC236}">
                <a16:creationId xmlns:a16="http://schemas.microsoft.com/office/drawing/2014/main" id="{46DFD1E0-DCA7-47E6-B78B-6ECDDF873D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6745" y="640080"/>
            <a:ext cx="10920415" cy="5577818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AAB0B1E-BB97-40E0-8DCD-D1197A0E1D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8024" y="960109"/>
            <a:ext cx="10277856" cy="49377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10FAD0-22B3-47F7-BAF1-936D871CF9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8060" y="1369938"/>
            <a:ext cx="3210854" cy="4114800"/>
          </a:xfrm>
        </p:spPr>
        <p:txBody>
          <a:bodyPr vert="horz" lIns="91440" tIns="45720" rIns="91440" bIns="45720" rtlCol="0">
            <a:normAutofit/>
          </a:bodyPr>
          <a:lstStyle/>
          <a:p>
            <a:pPr algn="r"/>
            <a:r>
              <a:rPr lang="en-US" b="1"/>
              <a:t>Hypothesis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492F8DF-EE34-4FC5-9FFE-76EB2E3B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3168614" y="3429000"/>
            <a:ext cx="32004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801017-1F2B-42EF-9AC9-F9D13C6EDE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0505" y="1371600"/>
            <a:ext cx="5872185" cy="4114800"/>
          </a:xfrm>
        </p:spPr>
        <p:txBody>
          <a:bodyPr anchor="ctr">
            <a:normAutofit/>
          </a:bodyPr>
          <a:lstStyle/>
          <a:p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Expect IPA to be the most consumed style globally due to the high Alcohol By Volume (ABV) and International Bitterness Unit (IBU)</a:t>
            </a:r>
          </a:p>
          <a:p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For this we did:</a:t>
            </a:r>
          </a:p>
          <a:p>
            <a:pPr lvl="1"/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Find brewery counts by country, state, city</a:t>
            </a:r>
          </a:p>
          <a:p>
            <a:pPr lvl="1"/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Find top beer type for each country</a:t>
            </a:r>
          </a:p>
          <a:p>
            <a:pPr lvl="1"/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Amount of beer brewed by state vs number of breweries</a:t>
            </a:r>
          </a:p>
          <a:p>
            <a:pPr lvl="1"/>
            <a:endParaRPr lang="en-US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1318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35D61A1-8484-4749-8AD0-A3455E0753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D39689-5244-4837-B924-F4F3ABA53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b="1" dirty="0"/>
              <a:t>Alcohol Volume By US State</a:t>
            </a:r>
            <a:endParaRPr lang="en-US" sz="4400" b="1"/>
          </a:p>
        </p:txBody>
      </p:sp>
      <p:sp>
        <p:nvSpPr>
          <p:cNvPr id="10" name="Rounded Rectangle 5">
            <a:extLst>
              <a:ext uri="{FF2B5EF4-FFF2-40B4-BE49-F238E27FC236}">
                <a16:creationId xmlns:a16="http://schemas.microsoft.com/office/drawing/2014/main" id="{1447903E-2B66-479D-959B-F2EBB2CC90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1828801"/>
            <a:ext cx="10515600" cy="436245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16B15D0-04E7-AE4C-9B1A-81DBDC2035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867" r="1" b="1"/>
          <a:stretch/>
        </p:blipFill>
        <p:spPr>
          <a:xfrm>
            <a:off x="1158240" y="2149222"/>
            <a:ext cx="9875520" cy="3721608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6542429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8">
            <a:extLst>
              <a:ext uri="{FF2B5EF4-FFF2-40B4-BE49-F238E27FC236}">
                <a16:creationId xmlns:a16="http://schemas.microsoft.com/office/drawing/2014/main" id="{BEE73255-8084-4DF9-BB0B-15EAC92E2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D39689-5244-4837-B924-F4F3ABA53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938" y="640081"/>
            <a:ext cx="2608655" cy="525779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b="1">
                <a:solidFill>
                  <a:srgbClr val="2C2C2C"/>
                </a:solidFill>
              </a:rPr>
              <a:t>Market Share of Top 5 US Brewers</a:t>
            </a:r>
          </a:p>
        </p:txBody>
      </p:sp>
      <p:sp>
        <p:nvSpPr>
          <p:cNvPr id="14" name="Rounded Rectangle 9">
            <a:extLst>
              <a:ext uri="{FF2B5EF4-FFF2-40B4-BE49-F238E27FC236}">
                <a16:creationId xmlns:a16="http://schemas.microsoft.com/office/drawing/2014/main" id="{67048353-8981-459A-9BC6-9711CE462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0067" y="484632"/>
            <a:ext cx="8129016" cy="572414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F14C09-6207-48FA-A5E9-1F2B06A39F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30" r="20592" b="-1"/>
          <a:stretch/>
        </p:blipFill>
        <p:spPr>
          <a:xfrm>
            <a:off x="4062964" y="942538"/>
            <a:ext cx="7163222" cy="480833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9323029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EE73255-8084-4DF9-BB0B-15EAC92E2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D39689-5244-4837-B924-F4F3ABA53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938" y="640081"/>
            <a:ext cx="2608655" cy="525779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b="1">
                <a:solidFill>
                  <a:srgbClr val="2C2C2C"/>
                </a:solidFill>
              </a:rPr>
              <a:t>Market Share of Top 5 US Brewers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67048353-8981-459A-9BC6-9711CE462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0067" y="484632"/>
            <a:ext cx="8129016" cy="572414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4CF70C9-F5B6-411D-9E2E-1A3D04C753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363"/>
          <a:stretch/>
        </p:blipFill>
        <p:spPr>
          <a:xfrm>
            <a:off x="4062964" y="942538"/>
            <a:ext cx="7163222" cy="480833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40528657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7">
            <a:extLst>
              <a:ext uri="{FF2B5EF4-FFF2-40B4-BE49-F238E27FC236}">
                <a16:creationId xmlns:a16="http://schemas.microsoft.com/office/drawing/2014/main" id="{87A57295-2710-4920-B99A-4D1FA03A62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9">
            <a:extLst>
              <a:ext uri="{FF2B5EF4-FFF2-40B4-BE49-F238E27FC236}">
                <a16:creationId xmlns:a16="http://schemas.microsoft.com/office/drawing/2014/main" id="{78067929-4D33-4306-9E2F-67C49CDDB5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3400" y="465745"/>
            <a:ext cx="11125200" cy="5639435"/>
          </a:xfrm>
          <a:prstGeom prst="rect">
            <a:avLst/>
          </a:prstGeom>
          <a:solidFill>
            <a:schemeClr val="tx1">
              <a:alpha val="9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65015D-E4F7-489F-9780-1C21B103EC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894027"/>
            <a:ext cx="3494362" cy="478287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4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Source List</a:t>
            </a:r>
          </a:p>
        </p:txBody>
      </p:sp>
      <p:cxnSp>
        <p:nvCxnSpPr>
          <p:cNvPr id="18" name="Straight Connector 11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bg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B866BD6E-D807-45F5-92E8-FFCF8FE51B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76032" y="894027"/>
            <a:ext cx="6377768" cy="478287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457200" indent="-228600" algn="l" fontAlgn="base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chemeClr val="bg1"/>
                </a:solidFill>
              </a:rPr>
              <a:t>Ashish</a:t>
            </a:r>
          </a:p>
          <a:p>
            <a:pPr marL="1257300" indent="-228600" algn="l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100" b="1" u="sng" dirty="0">
                <a:solidFill>
                  <a:schemeClr val="accent5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https://maps.googleapis.com/maps/api/geocode/json</a:t>
            </a:r>
            <a:endParaRPr lang="en-US" sz="1100" b="1" u="sng" dirty="0">
              <a:solidFill>
                <a:schemeClr val="accent5">
                  <a:lumMod val="75000"/>
                </a:schemeClr>
              </a:solidFill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1257300" indent="-228600" algn="l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100" b="1" u="sng" dirty="0">
                <a:solidFill>
                  <a:schemeClr val="accent5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https://googles.p.rapidapi.com/breweries</a:t>
            </a:r>
            <a:endParaRPr lang="en-US" sz="1100" b="1" u="sng" dirty="0">
              <a:solidFill>
                <a:schemeClr val="accent5">
                  <a:lumMod val="75000"/>
                </a:schemeClr>
              </a:solidFill>
            </a:endParaRPr>
          </a:p>
          <a:p>
            <a:pPr marL="1257300" indent="-228600" algn="l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100" b="1" u="sng" dirty="0">
                <a:solidFill>
                  <a:schemeClr val="accent5">
                    <a:lumMod val="75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https://api.openbrewerydb.org/breweries</a:t>
            </a:r>
            <a:endParaRPr lang="en-US" sz="1100" b="1" u="sng" dirty="0">
              <a:solidFill>
                <a:schemeClr val="accent5">
                  <a:lumMod val="75000"/>
                </a:schemeClr>
              </a:solidFill>
            </a:endParaRPr>
          </a:p>
          <a:p>
            <a:pPr marL="1257300" indent="-228600" algn="l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100" b="1" u="sng" dirty="0">
                <a:solidFill>
                  <a:schemeClr val="accent5">
                    <a:lumMod val="75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</a:t>
            </a:r>
            <a:endParaRPr lang="en-US" sz="1100" b="1" u="sng" dirty="0">
              <a:solidFill>
                <a:schemeClr val="accent5">
                  <a:lumMod val="75000"/>
                </a:schemeClr>
              </a:solidFill>
            </a:endParaRPr>
          </a:p>
          <a:p>
            <a:pPr marL="457200" indent="-228600" algn="l" fontAlgn="base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chemeClr val="bg1"/>
                </a:solidFill>
              </a:rPr>
              <a:t>Bejirose</a:t>
            </a:r>
          </a:p>
          <a:p>
            <a:pPr marL="1257300" indent="-228600" algn="l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100" b="1" u="sng" dirty="0">
                <a:solidFill>
                  <a:schemeClr val="accent5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https://maps.googleapis.com/maps/api/geocode/json</a:t>
            </a:r>
            <a:endParaRPr lang="en-US" sz="1100" b="1" u="sng" dirty="0">
              <a:solidFill>
                <a:schemeClr val="accent5">
                  <a:lumMod val="75000"/>
                </a:schemeClr>
              </a:solidFill>
            </a:endParaRPr>
          </a:p>
          <a:p>
            <a:pPr marL="1257300" indent="-228600" algn="l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100" b="1" u="sng" dirty="0">
                <a:solidFill>
                  <a:schemeClr val="accent5">
                    <a:lumMod val="75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https://maps.googleapis.com/maps/api/place/nearbysearch/json</a:t>
            </a:r>
            <a:endParaRPr lang="en-US" sz="1100" b="1" u="sng" dirty="0">
              <a:solidFill>
                <a:schemeClr val="accent5">
                  <a:lumMod val="75000"/>
                </a:schemeClr>
              </a:solidFill>
            </a:endParaRPr>
          </a:p>
          <a:p>
            <a:pPr marL="1257300" indent="-228600" algn="l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100" b="1" u="sng" dirty="0">
                <a:solidFill>
                  <a:schemeClr val="accent5">
                    <a:lumMod val="75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https://sandbox-api.brewerydb.com/v2/breweries</a:t>
            </a:r>
            <a:endParaRPr lang="en-US" sz="1100" b="1" u="sng" dirty="0">
              <a:solidFill>
                <a:schemeClr val="accent5">
                  <a:lumMod val="75000"/>
                </a:schemeClr>
              </a:solidFill>
            </a:endParaRPr>
          </a:p>
          <a:p>
            <a:pPr marL="1257300" indent="-228600" algn="l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100" b="1" u="sng" dirty="0">
                <a:solidFill>
                  <a:schemeClr val="accent5">
                    <a:lumMod val="75000"/>
                  </a:schemeClr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https://www.nbwa.org/resources/industry-fast-facts#:~:text=Based%20on%20beer%20shipment%20data,and%20considered%20legal%20drinking%20age.html</a:t>
            </a:r>
            <a:endParaRPr lang="en-US" sz="1100" b="1" u="sng" dirty="0">
              <a:solidFill>
                <a:schemeClr val="accent5">
                  <a:lumMod val="75000"/>
                </a:schemeClr>
              </a:solidFill>
            </a:endParaRPr>
          </a:p>
          <a:p>
            <a:pPr marL="457200" indent="-228600" algn="l" fontAlgn="base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chemeClr val="bg1"/>
                </a:solidFill>
              </a:rPr>
              <a:t>Poonam</a:t>
            </a:r>
          </a:p>
          <a:p>
            <a:pPr marL="1257300" indent="-228600" algn="l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100" b="1" u="sng" dirty="0">
                <a:solidFill>
                  <a:schemeClr val="accent5">
                    <a:lumMod val="75000"/>
                  </a:schemeClr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https://maps.googleapis.com/maps/api/place/textsearch/json</a:t>
            </a:r>
            <a:endParaRPr lang="en-US" sz="1100" b="1" u="sng" dirty="0">
              <a:solidFill>
                <a:schemeClr val="accent5">
                  <a:lumMod val="75000"/>
                </a:schemeClr>
              </a:solidFill>
            </a:endParaRPr>
          </a:p>
          <a:p>
            <a:pPr marL="457200" indent="-228600" algn="l" fontAlgn="base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chemeClr val="bg1"/>
                </a:solidFill>
              </a:rPr>
              <a:t>Renee</a:t>
            </a:r>
          </a:p>
          <a:p>
            <a:pPr marL="1257300" indent="-228600" algn="l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100" b="1" u="sng" dirty="0">
                <a:solidFill>
                  <a:schemeClr val="accent5">
                    <a:lumMod val="75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https://maps.googleapis.com/maps/api/place/nearbysearch/json</a:t>
            </a:r>
            <a:endParaRPr lang="en-US" sz="1100" b="1" u="sng" dirty="0">
              <a:solidFill>
                <a:schemeClr val="accent5">
                  <a:lumMod val="75000"/>
                </a:schemeClr>
              </a:solidFill>
            </a:endParaRPr>
          </a:p>
          <a:p>
            <a:pPr marL="1257300" indent="-228600" algn="l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100" b="1" u="sng" dirty="0">
                <a:solidFill>
                  <a:schemeClr val="accent5">
                    <a:lumMod val="75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</a:t>
            </a:r>
            <a:endParaRPr lang="en-US" sz="1100" b="1" u="sng" dirty="0">
              <a:solidFill>
                <a:schemeClr val="accent5">
                  <a:lumMod val="75000"/>
                </a:schemeClr>
              </a:solidFill>
            </a:endParaRPr>
          </a:p>
          <a:p>
            <a:pPr marL="914400" indent="-228600" algn="l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100" b="1" u="sng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03161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2CF042-A049-48F0-90F1-40E5EF989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 vert="horz" lIns="91440" tIns="45720" rIns="91440" bIns="45720" rtlCol="0">
            <a:normAutofit/>
          </a:bodyPr>
          <a:lstStyle/>
          <a:p>
            <a:pPr algn="r"/>
            <a:r>
              <a:rPr lang="en-US" b="1">
                <a:solidFill>
                  <a:schemeClr val="accent1"/>
                </a:solidFill>
              </a:rPr>
              <a:t>Data Source - Limitations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CC3BF3-1205-4562-BD07-4C59611A06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Unable to get API Key (Untappd API, TripAdvisor API)</a:t>
            </a:r>
          </a:p>
          <a:p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Limited API request calls (Beermapping API – dropped it)</a:t>
            </a:r>
          </a:p>
          <a:p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Limited datasets (Google API, Rapid API)</a:t>
            </a:r>
          </a:p>
          <a:p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Limited documentation (Rapid API)</a:t>
            </a:r>
          </a:p>
          <a:p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Static data for data analysis in .csv format (Kaggle.com)</a:t>
            </a:r>
          </a:p>
          <a:p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Paid membership required to BrewerAssociation.com for yearly data, actual production volumes of breweries</a:t>
            </a:r>
          </a:p>
          <a:p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OpenBreweryDB – 25 results/page max but can iterate over index pages</a:t>
            </a:r>
          </a:p>
          <a:p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Bad data</a:t>
            </a:r>
          </a:p>
          <a:p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41071858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39689-5244-4837-B924-F4F3ABA53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API Query to Mapping Process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3AF10E-AE42-4941-BBB9-CB09AF9A2B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8931" y="2438400"/>
            <a:ext cx="3505494" cy="3785419"/>
          </a:xfr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2000"/>
              <a:t>Queried breweryDB API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2000"/>
              <a:t>Cleaned the data with no Latitude and Longitude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2000"/>
              <a:t>Marked using latitude and longitude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2000"/>
              <a:t>Heatmap on rating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2000"/>
              <a:t>Pinned on Brewery Name, Website, Location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endParaRPr lang="en-US" sz="2000"/>
          </a:p>
        </p:txBody>
      </p:sp>
      <p:sp>
        <p:nvSpPr>
          <p:cNvPr id="20" name="Rectangle 13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8265FE06-2F56-4B83-9FDB-3268432A580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20042" r="20042"/>
          <a:stretch>
            <a:fillRect/>
          </a:stretch>
        </p:blipFill>
        <p:spPr>
          <a:xfrm>
            <a:off x="5405862" y="1380447"/>
            <a:ext cx="6019331" cy="409385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1665880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D39689-5244-4837-B924-F4F3ABA53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Data Mangling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7387DA55-C367-134B-A3D0-62AA424EFB38}"/>
              </a:ext>
            </a:extLst>
          </p:cNvPr>
          <p:cNvSpPr txBox="1">
            <a:spLocks/>
          </p:cNvSpPr>
          <p:nvPr/>
        </p:nvSpPr>
        <p:spPr>
          <a:xfrm>
            <a:off x="7700963" y="684213"/>
            <a:ext cx="3816350" cy="5486400"/>
          </a:xfrm>
          <a:prstGeom prst="rect">
            <a:avLst/>
          </a:prstGeom>
        </p:spPr>
        <p:txBody>
          <a:bodyPr vert="horz" wrap="square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Solved by:</a:t>
            </a:r>
          </a:p>
          <a:p>
            <a:pPr marL="285750" indent="-285750">
              <a:buFontTx/>
              <a:buChar char="-"/>
            </a:pPr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Looking for status = “OK” on JSON results </a:t>
            </a:r>
          </a:p>
          <a:p>
            <a:pPr marL="742950" lvl="1" indent="-285750">
              <a:buFontTx/>
              <a:buChar char="-"/>
            </a:pPr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Used if..else or </a:t>
            </a:r>
            <a:r>
              <a:rPr lang="en-US" sz="2800" err="1">
                <a:latin typeface="Times New Roman" panose="02020603050405020304" pitchFamily="18" charset="0"/>
                <a:cs typeface="Times New Roman" panose="02020603050405020304" pitchFamily="18" charset="0"/>
              </a:rPr>
              <a:t>try..except</a:t>
            </a:r>
            <a:endParaRPr lang="en-US" sz="28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When OpenBreweryDB API did not have location info, used </a:t>
            </a:r>
            <a:r>
              <a:rPr lang="en-US" sz="2800" err="1">
                <a:latin typeface="Times New Roman" panose="02020603050405020304" pitchFamily="18" charset="0"/>
                <a:cs typeface="Times New Roman" panose="02020603050405020304" pitchFamily="18" charset="0"/>
              </a:rPr>
              <a:t>GoogleGeocode</a:t>
            </a:r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 API to locate Lat, LNG with address, or city/state search.</a:t>
            </a:r>
          </a:p>
          <a:p>
            <a:pPr marL="285750" indent="-285750">
              <a:buFontTx/>
              <a:buChar char="-"/>
            </a:pPr>
            <a:endParaRPr lang="en-US" sz="2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3AF10E-AE42-4941-BBB9-CB09AF9A2B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18063" y="684213"/>
            <a:ext cx="2798763" cy="5486400"/>
          </a:xfrm>
        </p:spPr>
        <p:txBody>
          <a:bodyPr wrap="square" anchor="t">
            <a:normAutofit/>
          </a:bodyPr>
          <a:lstStyle/>
          <a:p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Common Issues faced:</a:t>
            </a:r>
          </a:p>
          <a:p>
            <a:pPr marL="285750" indent="-285750">
              <a:buFontTx/>
              <a:buChar char="-"/>
            </a:pP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NaN on Latitudes and Longitudes</a:t>
            </a:r>
          </a:p>
          <a:p>
            <a:pPr marL="285750" indent="-285750">
              <a:buFontTx/>
              <a:buChar char="-"/>
            </a:pP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Missing address</a:t>
            </a:r>
          </a:p>
          <a:p>
            <a:pPr marL="285750" indent="-285750">
              <a:buFontTx/>
              <a:buChar char="-"/>
            </a:pP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Missing City</a:t>
            </a:r>
          </a:p>
          <a:p>
            <a:pPr marL="285750" indent="-285750">
              <a:buFontTx/>
              <a:buChar char="-"/>
            </a:pP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Missing State</a:t>
            </a:r>
          </a:p>
          <a:p>
            <a:pPr marL="285750" indent="-285750">
              <a:buFontTx/>
              <a:buChar char="-"/>
            </a:pP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JSON fields expected would be missing</a:t>
            </a:r>
          </a:p>
          <a:p>
            <a:pPr marL="285750" indent="-285750">
              <a:buFontTx/>
              <a:buChar char="-"/>
            </a:pP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CSV data merge &amp; cleaning</a:t>
            </a:r>
          </a:p>
        </p:txBody>
      </p:sp>
    </p:spTree>
    <p:extLst>
      <p:ext uri="{BB962C8B-B14F-4D97-AF65-F5344CB8AC3E}">
        <p14:creationId xmlns:p14="http://schemas.microsoft.com/office/powerpoint/2010/main" val="42366067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31BF440-39FA-4087-84CC-2EEC0BBDAF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BDBD109-E075-4E4A-8429-3A36D92EAF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144" r="-1" b="-1"/>
          <a:stretch/>
        </p:blipFill>
        <p:spPr>
          <a:xfrm>
            <a:off x="4883025" y="10"/>
            <a:ext cx="7308975" cy="336498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0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1210305" y="3364992"/>
                </a:lnTo>
                <a:lnTo>
                  <a:pt x="1192705" y="2943200"/>
                </a:lnTo>
                <a:cubicBezTo>
                  <a:pt x="1098874" y="1825108"/>
                  <a:pt x="684692" y="821621"/>
                  <a:pt x="62981" y="69271"/>
                </a:cubicBezTo>
                <a:close/>
              </a:path>
            </a:pathLst>
          </a:cu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D284438-EFDF-5948-8CC5-0838F50EFAB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87"/>
          <a:stretch/>
        </p:blipFill>
        <p:spPr>
          <a:xfrm>
            <a:off x="4883025" y="3493008"/>
            <a:ext cx="7308975" cy="336499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1210305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0" y="3364992"/>
                </a:lnTo>
                <a:lnTo>
                  <a:pt x="62981" y="3295722"/>
                </a:lnTo>
                <a:cubicBezTo>
                  <a:pt x="684692" y="2543371"/>
                  <a:pt x="1098874" y="1539884"/>
                  <a:pt x="1192705" y="421793"/>
                </a:cubicBezTo>
                <a:close/>
              </a:path>
            </a:pathLst>
          </a:custGeom>
        </p:spPr>
      </p:pic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F04E4CBA-303B-48BD-8451-C2701CB0EE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4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4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4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4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6" name="Freeform: Shape 15">
            <a:extLst>
              <a:ext uri="{FF2B5EF4-FFF2-40B4-BE49-F238E27FC236}">
                <a16:creationId xmlns:a16="http://schemas.microsoft.com/office/drawing/2014/main" id="{F6CA58B3-AFCC-4A40-9882-50D508087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7332" cy="6858000"/>
          </a:xfrm>
          <a:custGeom>
            <a:avLst/>
            <a:gdLst>
              <a:gd name="connsiteX0" fmla="*/ 0 w 6087332"/>
              <a:gd name="connsiteY0" fmla="*/ 0 h 6858000"/>
              <a:gd name="connsiteX1" fmla="*/ 4874355 w 6087332"/>
              <a:gd name="connsiteY1" fmla="*/ 0 h 6858000"/>
              <a:gd name="connsiteX2" fmla="*/ 4937337 w 6087332"/>
              <a:gd name="connsiteY2" fmla="*/ 69271 h 6858000"/>
              <a:gd name="connsiteX3" fmla="*/ 6087332 w 6087332"/>
              <a:gd name="connsiteY3" fmla="*/ 3429000 h 6858000"/>
              <a:gd name="connsiteX4" fmla="*/ 4937337 w 6087332"/>
              <a:gd name="connsiteY4" fmla="*/ 6788730 h 6858000"/>
              <a:gd name="connsiteX5" fmla="*/ 4874355 w 6087332"/>
              <a:gd name="connsiteY5" fmla="*/ 6858000 h 6858000"/>
              <a:gd name="connsiteX6" fmla="*/ 0 w 6087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7332" h="6858000">
                <a:moveTo>
                  <a:pt x="0" y="0"/>
                </a:moveTo>
                <a:lnTo>
                  <a:pt x="4874355" y="0"/>
                </a:lnTo>
                <a:lnTo>
                  <a:pt x="4937337" y="69271"/>
                </a:lnTo>
                <a:cubicBezTo>
                  <a:pt x="5647863" y="929100"/>
                  <a:pt x="6087332" y="2116944"/>
                  <a:pt x="6087332" y="3429000"/>
                </a:cubicBezTo>
                <a:cubicBezTo>
                  <a:pt x="6087332" y="4741056"/>
                  <a:pt x="5647863" y="5928900"/>
                  <a:pt x="4937337" y="6788730"/>
                </a:cubicBezTo>
                <a:lnTo>
                  <a:pt x="4874355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D39689-5244-4837-B924-F4F3ABA53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859536"/>
            <a:ext cx="4832802" cy="124358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4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Jupyter GMAP Feature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5C56826-D4E5-42ED-8529-079651CB30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52144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82095FCE-EF05-4443-B97A-85DEE3A5CA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544" y="2194560"/>
            <a:ext cx="4892040" cy="18288"/>
          </a:xfrm>
          <a:prstGeom prst="rect">
            <a:avLst/>
          </a:prstGeom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A00AE6B-AA30-4CF8-BA6F-339B780AD7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544" y="2194560"/>
            <a:ext cx="4892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3AF10E-AE42-4941-BBB9-CB09AF9A2B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8056" y="2512611"/>
            <a:ext cx="4832803" cy="3664351"/>
          </a:xfr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2000"/>
              <a:t>Map type – terrain, satellite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2000"/>
              <a:t>Symbol layer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2000"/>
              <a:t>Marker Layer</a:t>
            </a:r>
          </a:p>
        </p:txBody>
      </p:sp>
    </p:spTree>
    <p:extLst>
      <p:ext uri="{BB962C8B-B14F-4D97-AF65-F5344CB8AC3E}">
        <p14:creationId xmlns:p14="http://schemas.microsoft.com/office/powerpoint/2010/main" val="2455911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8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ECAFF96-B002-424D-84D8-76ADD2CAF0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228" t="51" r="23763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8" name="Rectangle 10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D39689-5244-4837-B924-F4F3ABA53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 b="1"/>
              <a:t>Jupyter GMAP Centering Challenge</a:t>
            </a:r>
          </a:p>
        </p:txBody>
      </p:sp>
      <p:sp>
        <p:nvSpPr>
          <p:cNvPr id="19" name="Rectangle 1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" name="Rectangle 1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3AF10E-AE42-4941-BBB9-CB09AF9A2B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71094" y="2718054"/>
            <a:ext cx="3438906" cy="320725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700"/>
              <a:t>Centering for map results display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700"/>
              <a:t>Took average of Latitudes and Longitudes of results to plot and centered the map on the mean coordinates.</a:t>
            </a:r>
          </a:p>
        </p:txBody>
      </p:sp>
    </p:spTree>
    <p:extLst>
      <p:ext uri="{BB962C8B-B14F-4D97-AF65-F5344CB8AC3E}">
        <p14:creationId xmlns:p14="http://schemas.microsoft.com/office/powerpoint/2010/main" val="10549784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D39689-5244-4837-B924-F4F3ABA53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b="1"/>
              <a:t>Jupyter Pandas WIDGETS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3AF10E-AE42-4941-BBB9-CB09AF9A2B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9" y="1782981"/>
            <a:ext cx="4008384" cy="4393982"/>
          </a:xfr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2000"/>
              <a:t>Drop-down menus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2000"/>
              <a:t>import ipywidgets as widgets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E4C4ABF7-723C-2840-BBD6-45EE051C94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37" y="1782982"/>
            <a:ext cx="4651775" cy="2116558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87445887-9A01-4742-AE06-950A5F97AA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5320" y="4149025"/>
            <a:ext cx="6253212" cy="1907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8070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652</Words>
  <Application>Microsoft Office PowerPoint</Application>
  <PresentationFormat>Widescreen</PresentationFormat>
  <Paragraphs>92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Calibri Light</vt:lpstr>
      <vt:lpstr>Times New Roman</vt:lpstr>
      <vt:lpstr>Office Theme</vt:lpstr>
      <vt:lpstr>Brewpedia</vt:lpstr>
      <vt:lpstr>Hypothesis</vt:lpstr>
      <vt:lpstr>Source List</vt:lpstr>
      <vt:lpstr>Data Source - Limitations</vt:lpstr>
      <vt:lpstr>API Query to Mapping Process</vt:lpstr>
      <vt:lpstr>Data Mangling</vt:lpstr>
      <vt:lpstr>Jupyter GMAP Feature</vt:lpstr>
      <vt:lpstr>Jupyter GMAP Centering Challenge</vt:lpstr>
      <vt:lpstr>Jupyter Pandas WIDGETS</vt:lpstr>
      <vt:lpstr>Jupyter Pandas WIDGETS [Cont’d]</vt:lpstr>
      <vt:lpstr>Jupyter Matplotlib</vt:lpstr>
      <vt:lpstr>Search By Beer Name or Brewery</vt:lpstr>
      <vt:lpstr>Brewery Bar Plot By Country</vt:lpstr>
      <vt:lpstr>Most Beer Style for Belgium</vt:lpstr>
      <vt:lpstr>Most Beer Style for Germany</vt:lpstr>
      <vt:lpstr>Number of Breweries By US States - 2019</vt:lpstr>
      <vt:lpstr>US Cities With Most Breweries</vt:lpstr>
      <vt:lpstr>Most Brewed Beer Style</vt:lpstr>
      <vt:lpstr>Beer with Highest ABV</vt:lpstr>
      <vt:lpstr>Alcohol Volume By US State</vt:lpstr>
      <vt:lpstr>Market Share of Top 5 US Brewers</vt:lpstr>
      <vt:lpstr>Market Share of Top 5 US Brewers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Brewpedia</dc:title>
  <dc:creator>bejirose kulangara</dc:creator>
  <cp:lastModifiedBy>bejirose kulangara</cp:lastModifiedBy>
  <cp:revision>3</cp:revision>
  <dcterms:created xsi:type="dcterms:W3CDTF">2020-07-29T05:26:03Z</dcterms:created>
  <dcterms:modified xsi:type="dcterms:W3CDTF">2020-07-29T05:32:10Z</dcterms:modified>
</cp:coreProperties>
</file>

<file path=docProps/thumbnail.jpeg>
</file>